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90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83.jpeg" ContentType="image/jpe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7920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Computer model, History and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the study of cultural evolution and long term economic dynamics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368000" y="487188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Simon Carrignon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251640" y="260640"/>
            <a:ext cx="8640360" cy="62640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pic>
        <p:nvPicPr>
          <p:cNvPr id="75" name="Picture 2" descr=""/>
          <p:cNvPicPr/>
          <p:nvPr/>
        </p:nvPicPr>
        <p:blipFill>
          <a:blip r:embed="rId1"/>
          <a:stretch/>
        </p:blipFill>
        <p:spPr>
          <a:xfrm>
            <a:off x="539640" y="5761080"/>
            <a:ext cx="2015640" cy="475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189" name="TextShape 1"/>
          <p:cNvSpPr txBox="1"/>
          <p:nvPr/>
        </p:nvSpPr>
        <p:spPr>
          <a:xfrm>
            <a:off x="361800" y="504000"/>
            <a:ext cx="8494200" cy="405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Assumption about the processes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 process,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mechanisms,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Actors,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264000" y="3096000"/>
            <a:ext cx="1639800" cy="2304000"/>
          </a:xfrm>
          <a:prstGeom prst="rect">
            <a:avLst/>
          </a:prstGeom>
          <a:ln>
            <a:noFill/>
          </a:ln>
        </p:spPr>
      </p:pic>
      <p:sp>
        <p:nvSpPr>
          <p:cNvPr id="191" name="Line 2"/>
          <p:cNvSpPr/>
          <p:nvPr/>
        </p:nvSpPr>
        <p:spPr>
          <a:xfrm flipH="1" flipV="1">
            <a:off x="4104000" y="2736000"/>
            <a:ext cx="1944000" cy="1152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6120000" y="1191960"/>
            <a:ext cx="1995120" cy="1616040"/>
          </a:xfrm>
          <a:prstGeom prst="rect">
            <a:avLst/>
          </a:prstGeom>
          <a:ln>
            <a:noFill/>
          </a:ln>
        </p:spPr>
      </p:pic>
      <p:sp>
        <p:nvSpPr>
          <p:cNvPr id="193" name="Line 3"/>
          <p:cNvSpPr/>
          <p:nvPr/>
        </p:nvSpPr>
        <p:spPr>
          <a:xfrm flipH="1" flipV="1">
            <a:off x="3816000" y="1728000"/>
            <a:ext cx="2088000" cy="144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728000" y="4450680"/>
            <a:ext cx="4225680" cy="2245320"/>
          </a:xfrm>
          <a:prstGeom prst="rect">
            <a:avLst/>
          </a:prstGeom>
          <a:ln>
            <a:noFill/>
          </a:ln>
        </p:spPr>
      </p:pic>
      <p:sp>
        <p:nvSpPr>
          <p:cNvPr id="195" name="Line 4"/>
          <p:cNvSpPr/>
          <p:nvPr/>
        </p:nvSpPr>
        <p:spPr>
          <a:xfrm flipH="1" flipV="1">
            <a:off x="1872000" y="3600000"/>
            <a:ext cx="720000" cy="5760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150120" y="143640"/>
            <a:ext cx="49158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 :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4120" cy="424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200" name="TextShape 1"/>
          <p:cNvSpPr txBox="1"/>
          <p:nvPr/>
        </p:nvSpPr>
        <p:spPr>
          <a:xfrm>
            <a:off x="150120" y="143640"/>
            <a:ext cx="4746600" cy="1224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40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real  data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4120" cy="42465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6264000" y="3744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5256000" y="3384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4176000" y="3600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3600000" y="3312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6"/>
          <p:cNvSpPr/>
          <p:nvPr/>
        </p:nvSpPr>
        <p:spPr>
          <a:xfrm>
            <a:off x="6840000" y="3816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207" name="Line 7"/>
          <p:cNvCxnSpPr>
            <a:stCxn id="205" idx="3"/>
            <a:endCxn id="204" idx="1"/>
          </p:cNvCxnSpPr>
          <p:nvPr/>
        </p:nvCxnSpPr>
        <p:spPr>
          <a:xfrm>
            <a:off x="3744000" y="3384000"/>
            <a:ext cx="432360" cy="288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08" name="Line 8"/>
          <p:cNvCxnSpPr>
            <a:stCxn id="204" idx="3"/>
            <a:endCxn id="203" idx="1"/>
          </p:cNvCxnSpPr>
          <p:nvPr/>
        </p:nvCxnSpPr>
        <p:spPr>
          <a:xfrm flipV="1">
            <a:off x="4320000" y="3456000"/>
            <a:ext cx="936360" cy="21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09" name="Line 9"/>
          <p:cNvCxnSpPr>
            <a:stCxn id="202" idx="1"/>
            <a:endCxn id="203" idx="3"/>
          </p:cNvCxnSpPr>
          <p:nvPr/>
        </p:nvCxnSpPr>
        <p:spPr>
          <a:xfrm flipH="1" flipV="1">
            <a:off x="5400000" y="3456000"/>
            <a:ext cx="864360" cy="360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10" name="Line 10"/>
          <p:cNvCxnSpPr>
            <a:stCxn id="202" idx="3"/>
            <a:endCxn id="206" idx="1"/>
          </p:cNvCxnSpPr>
          <p:nvPr/>
        </p:nvCxnSpPr>
        <p:spPr>
          <a:xfrm>
            <a:off x="6408000" y="3816000"/>
            <a:ext cx="432360" cy="72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212" name="TextShape 1"/>
          <p:cNvSpPr txBox="1"/>
          <p:nvPr/>
        </p:nvSpPr>
        <p:spPr>
          <a:xfrm>
            <a:off x="150120" y="143640"/>
            <a:ext cx="4746600" cy="1224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expectation,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40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real  data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2880000" y="1728000"/>
            <a:ext cx="4434120" cy="424656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264000" y="3744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5256000" y="3384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4176000" y="3600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3600000" y="3312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840000" y="3816000"/>
            <a:ext cx="14400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219" name="Line 7"/>
          <p:cNvCxnSpPr>
            <a:stCxn id="217" idx="3"/>
            <a:endCxn id="216" idx="1"/>
          </p:cNvCxnSpPr>
          <p:nvPr/>
        </p:nvCxnSpPr>
        <p:spPr>
          <a:xfrm>
            <a:off x="3744000" y="3384000"/>
            <a:ext cx="432360" cy="288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20" name="Line 8"/>
          <p:cNvCxnSpPr>
            <a:stCxn id="216" idx="3"/>
            <a:endCxn id="215" idx="1"/>
          </p:cNvCxnSpPr>
          <p:nvPr/>
        </p:nvCxnSpPr>
        <p:spPr>
          <a:xfrm flipV="1">
            <a:off x="4320000" y="3456000"/>
            <a:ext cx="936360" cy="21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21" name="Line 9"/>
          <p:cNvCxnSpPr>
            <a:stCxn id="214" idx="1"/>
            <a:endCxn id="215" idx="3"/>
          </p:cNvCxnSpPr>
          <p:nvPr/>
        </p:nvCxnSpPr>
        <p:spPr>
          <a:xfrm flipH="1" flipV="1">
            <a:off x="5400000" y="3456000"/>
            <a:ext cx="864360" cy="360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222" name="Line 10"/>
          <p:cNvCxnSpPr>
            <a:stCxn id="214" idx="3"/>
            <a:endCxn id="218" idx="1"/>
          </p:cNvCxnSpPr>
          <p:nvPr/>
        </p:nvCxnSpPr>
        <p:spPr>
          <a:xfrm>
            <a:off x="6408000" y="3816000"/>
            <a:ext cx="432360" cy="72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223" name="CustomShape 11"/>
          <p:cNvSpPr/>
          <p:nvPr/>
        </p:nvSpPr>
        <p:spPr>
          <a:xfrm>
            <a:off x="7314120" y="2448000"/>
            <a:ext cx="533880" cy="1584000"/>
          </a:xfrm>
          <a:custGeom>
            <a:avLst/>
            <a:gdLst/>
            <a:ahLst/>
            <a:rect l="0" t="0" r="r" b="b"/>
            <a:pathLst>
              <a:path w="1484" h="4402">
                <a:moveTo>
                  <a:pt x="0" y="0"/>
                </a:moveTo>
                <a:cubicBezTo>
                  <a:pt x="370" y="0"/>
                  <a:pt x="741" y="183"/>
                  <a:pt x="741" y="366"/>
                </a:cubicBezTo>
                <a:lnTo>
                  <a:pt x="741" y="1833"/>
                </a:lnTo>
                <a:cubicBezTo>
                  <a:pt x="741" y="2017"/>
                  <a:pt x="1113" y="2200"/>
                  <a:pt x="1483" y="2200"/>
                </a:cubicBezTo>
                <a:cubicBezTo>
                  <a:pt x="1113" y="2200"/>
                  <a:pt x="741" y="2383"/>
                  <a:pt x="741" y="2567"/>
                </a:cubicBezTo>
                <a:lnTo>
                  <a:pt x="741" y="4034"/>
                </a:lnTo>
                <a:cubicBezTo>
                  <a:pt x="741" y="4217"/>
                  <a:pt x="370" y="4401"/>
                  <a:pt x="0" y="44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Shape 12"/>
          <p:cNvSpPr txBox="1"/>
          <p:nvPr/>
        </p:nvSpPr>
        <p:spPr>
          <a:xfrm>
            <a:off x="7944840" y="3024000"/>
            <a:ext cx="839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616000" y="1152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8712000" y="2160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rcRect l="0" t="0" r="16417" b="-9734"/>
          <a:stretch/>
        </p:blipFill>
        <p:spPr>
          <a:xfrm>
            <a:off x="1279440" y="5764320"/>
            <a:ext cx="174960" cy="9529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5"/>
          <a:srcRect l="0" t="0" r="0" b="-23824"/>
          <a:stretch/>
        </p:blipFill>
        <p:spPr>
          <a:xfrm>
            <a:off x="1455480" y="5764320"/>
            <a:ext cx="209520" cy="10753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6"/>
          <a:srcRect l="0" t="0" r="0" b="-12562"/>
          <a:stretch/>
        </p:blipFill>
        <p:spPr>
          <a:xfrm>
            <a:off x="1666440" y="5688000"/>
            <a:ext cx="209520" cy="97740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7"/>
          <a:srcRect l="0" t="0" r="0" b="29"/>
          <a:stretch/>
        </p:blipFill>
        <p:spPr>
          <a:xfrm>
            <a:off x="1944000" y="5263200"/>
            <a:ext cx="272160" cy="10004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8"/>
          <a:srcRect l="0" t="0" r="0" b="-5288"/>
          <a:stretch/>
        </p:blipFill>
        <p:spPr>
          <a:xfrm>
            <a:off x="2193120" y="5276160"/>
            <a:ext cx="254880" cy="9874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9"/>
          <a:stretch/>
        </p:blipFill>
        <p:spPr>
          <a:xfrm>
            <a:off x="5916240" y="1100160"/>
            <a:ext cx="131760" cy="48384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10"/>
          <a:stretch/>
        </p:blipFill>
        <p:spPr>
          <a:xfrm rot="114600">
            <a:off x="8536680" y="2161800"/>
            <a:ext cx="97200" cy="356760"/>
          </a:xfrm>
          <a:prstGeom prst="rect">
            <a:avLst/>
          </a:prstGeom>
          <a:ln>
            <a:noFill/>
          </a:ln>
        </p:spPr>
      </p:pic>
      <p:sp>
        <p:nvSpPr>
          <p:cNvPr id="235" name="TextShape 1"/>
          <p:cNvSpPr txBox="1"/>
          <p:nvPr/>
        </p:nvSpPr>
        <p:spPr>
          <a:xfrm>
            <a:off x="5616000" y="44640"/>
            <a:ext cx="22046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410040" y="3528000"/>
            <a:ext cx="2521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688000" y="165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7032240" y="129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"/>
          <p:cNvSpPr/>
          <p:nvPr/>
        </p:nvSpPr>
        <p:spPr>
          <a:xfrm>
            <a:off x="8064000" y="1512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6"/>
          <p:cNvSpPr/>
          <p:nvPr/>
        </p:nvSpPr>
        <p:spPr>
          <a:xfrm>
            <a:off x="108000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2"/>
          <p:cNvSpPr/>
          <p:nvPr/>
        </p:nvSpPr>
        <p:spPr>
          <a:xfrm>
            <a:off x="360000" y="4176000"/>
            <a:ext cx="6120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3"/>
          <p:cNvSpPr/>
          <p:nvPr/>
        </p:nvSpPr>
        <p:spPr>
          <a:xfrm>
            <a:off x="4896000" y="504000"/>
            <a:ext cx="4248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Shape 14"/>
          <p:cNvSpPr txBox="1"/>
          <p:nvPr/>
        </p:nvSpPr>
        <p:spPr>
          <a:xfrm>
            <a:off x="4703040" y="3829680"/>
            <a:ext cx="768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15"/>
          <p:cNvSpPr txBox="1"/>
          <p:nvPr/>
        </p:nvSpPr>
        <p:spPr>
          <a:xfrm>
            <a:off x="6120000" y="1237680"/>
            <a:ext cx="1043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1"/>
          <a:srcRect l="0" t="0" r="0" b="35978"/>
          <a:stretch/>
        </p:blipFill>
        <p:spPr>
          <a:xfrm>
            <a:off x="1944360" y="5263200"/>
            <a:ext cx="272160" cy="640440"/>
          </a:xfrm>
          <a:prstGeom prst="rect">
            <a:avLst/>
          </a:prstGeom>
          <a:ln>
            <a:noFill/>
          </a:ln>
        </p:spPr>
      </p:pic>
      <p:sp>
        <p:nvSpPr>
          <p:cNvPr id="251" name="CustomShape 16"/>
          <p:cNvSpPr/>
          <p:nvPr/>
        </p:nvSpPr>
        <p:spPr>
          <a:xfrm>
            <a:off x="108036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7"/>
          <p:cNvSpPr/>
          <p:nvPr/>
        </p:nvSpPr>
        <p:spPr>
          <a:xfrm>
            <a:off x="4392360" y="530424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8"/>
          <p:cNvSpPr/>
          <p:nvPr/>
        </p:nvSpPr>
        <p:spPr>
          <a:xfrm>
            <a:off x="5184360" y="5328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TextShape 21"/>
          <p:cNvSpPr txBox="1"/>
          <p:nvPr/>
        </p:nvSpPr>
        <p:spPr>
          <a:xfrm>
            <a:off x="53640" y="65520"/>
            <a:ext cx="4597200" cy="80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5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258" name="TextShape 1"/>
          <p:cNvSpPr txBox="1"/>
          <p:nvPr/>
        </p:nvSpPr>
        <p:spPr>
          <a:xfrm>
            <a:off x="5616000" y="44640"/>
            <a:ext cx="22046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410040" y="3528000"/>
            <a:ext cx="2521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688000" y="165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7032240" y="129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8064000" y="1512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108000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2"/>
          <p:cNvSpPr/>
          <p:nvPr/>
        </p:nvSpPr>
        <p:spPr>
          <a:xfrm>
            <a:off x="360000" y="4176000"/>
            <a:ext cx="6120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3"/>
          <p:cNvSpPr/>
          <p:nvPr/>
        </p:nvSpPr>
        <p:spPr>
          <a:xfrm>
            <a:off x="4896000" y="504000"/>
            <a:ext cx="4248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Shape 14"/>
          <p:cNvSpPr txBox="1"/>
          <p:nvPr/>
        </p:nvSpPr>
        <p:spPr>
          <a:xfrm>
            <a:off x="4703040" y="3829680"/>
            <a:ext cx="768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15"/>
          <p:cNvSpPr txBox="1"/>
          <p:nvPr/>
        </p:nvSpPr>
        <p:spPr>
          <a:xfrm>
            <a:off x="6120000" y="1237680"/>
            <a:ext cx="1043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036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7"/>
          <p:cNvSpPr/>
          <p:nvPr/>
        </p:nvSpPr>
        <p:spPr>
          <a:xfrm>
            <a:off x="4392360" y="530424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8"/>
          <p:cNvSpPr/>
          <p:nvPr/>
        </p:nvSpPr>
        <p:spPr>
          <a:xfrm>
            <a:off x="5184360" y="5328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Shape 21"/>
          <p:cNvSpPr txBox="1"/>
          <p:nvPr/>
        </p:nvSpPr>
        <p:spPr>
          <a:xfrm>
            <a:off x="53640" y="65520"/>
            <a:ext cx="4597200" cy="80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5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616000" y="44640"/>
            <a:ext cx="22046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10040" y="3528000"/>
            <a:ext cx="2521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688000" y="165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7032240" y="129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"/>
          <p:cNvSpPr/>
          <p:nvPr/>
        </p:nvSpPr>
        <p:spPr>
          <a:xfrm>
            <a:off x="8064000" y="1512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"/>
          <p:cNvSpPr/>
          <p:nvPr/>
        </p:nvSpPr>
        <p:spPr>
          <a:xfrm>
            <a:off x="108000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7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8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9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Line 10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Line 11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2"/>
          <p:cNvSpPr/>
          <p:nvPr/>
        </p:nvSpPr>
        <p:spPr>
          <a:xfrm>
            <a:off x="360000" y="4176000"/>
            <a:ext cx="6120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3"/>
          <p:cNvSpPr/>
          <p:nvPr/>
        </p:nvSpPr>
        <p:spPr>
          <a:xfrm>
            <a:off x="4896000" y="504000"/>
            <a:ext cx="4248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14"/>
          <p:cNvSpPr txBox="1"/>
          <p:nvPr/>
        </p:nvSpPr>
        <p:spPr>
          <a:xfrm>
            <a:off x="4703040" y="3829680"/>
            <a:ext cx="768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15"/>
          <p:cNvSpPr txBox="1"/>
          <p:nvPr/>
        </p:nvSpPr>
        <p:spPr>
          <a:xfrm>
            <a:off x="6120000" y="1237680"/>
            <a:ext cx="1043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6"/>
          <p:cNvSpPr/>
          <p:nvPr/>
        </p:nvSpPr>
        <p:spPr>
          <a:xfrm>
            <a:off x="108036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7"/>
          <p:cNvSpPr/>
          <p:nvPr/>
        </p:nvSpPr>
        <p:spPr>
          <a:xfrm>
            <a:off x="4392360" y="530424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8"/>
          <p:cNvSpPr/>
          <p:nvPr/>
        </p:nvSpPr>
        <p:spPr>
          <a:xfrm>
            <a:off x="5184360" y="5328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9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0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2"/>
          <a:srcRect l="53239" t="0" r="0" b="0"/>
          <a:stretch/>
        </p:blipFill>
        <p:spPr>
          <a:xfrm>
            <a:off x="2885400" y="1368000"/>
            <a:ext cx="1362600" cy="17668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rcRect l="0" t="0" r="0" b="-13839"/>
          <a:stretch/>
        </p:blipFill>
        <p:spPr>
          <a:xfrm>
            <a:off x="4479840" y="129600"/>
            <a:ext cx="416160" cy="174240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6768000" y="4237200"/>
            <a:ext cx="2284560" cy="1882800"/>
          </a:xfrm>
          <a:prstGeom prst="rect">
            <a:avLst/>
          </a:prstGeom>
          <a:ln>
            <a:noFill/>
          </a:ln>
        </p:spPr>
      </p:pic>
      <p:sp>
        <p:nvSpPr>
          <p:cNvPr id="303" name="TextShape 21"/>
          <p:cNvSpPr txBox="1"/>
          <p:nvPr/>
        </p:nvSpPr>
        <p:spPr>
          <a:xfrm>
            <a:off x="53640" y="65520"/>
            <a:ext cx="4597200" cy="80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Generalisation</a:t>
            </a:r>
            <a:endParaRPr b="0" lang="en-GB" sz="5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305" name="TextShape 1"/>
          <p:cNvSpPr txBox="1"/>
          <p:nvPr/>
        </p:nvSpPr>
        <p:spPr>
          <a:xfrm>
            <a:off x="1368000" y="216000"/>
            <a:ext cx="60663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Side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rcRect l="4655" t="24399" r="3941" b="24151"/>
          <a:stretch/>
        </p:blipFill>
        <p:spPr>
          <a:xfrm>
            <a:off x="432360" y="2304360"/>
            <a:ext cx="8351640" cy="352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308" name="TextShape 1"/>
          <p:cNvSpPr txBox="1"/>
          <p:nvPr/>
        </p:nvSpPr>
        <p:spPr>
          <a:xfrm>
            <a:off x="1368000" y="216000"/>
            <a:ext cx="60663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Side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2"/>
          <a:srcRect l="4655" t="24399" r="3941" b="24151"/>
          <a:stretch/>
        </p:blipFill>
        <p:spPr>
          <a:xfrm>
            <a:off x="1656000" y="1512000"/>
            <a:ext cx="5616000" cy="2372040"/>
          </a:xfrm>
          <a:prstGeom prst="rect">
            <a:avLst/>
          </a:prstGeom>
          <a:ln>
            <a:noFill/>
          </a:ln>
        </p:spPr>
      </p:pic>
      <p:sp>
        <p:nvSpPr>
          <p:cNvPr id="310" name="TextShape 2"/>
          <p:cNvSpPr txBox="1"/>
          <p:nvPr/>
        </p:nvSpPr>
        <p:spPr>
          <a:xfrm>
            <a:off x="1377720" y="4382280"/>
            <a:ext cx="704628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properties lead to what kind of long term economic dynamics?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impact on the Cultural Evolution?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312" name="TextShape 1"/>
          <p:cNvSpPr txBox="1"/>
          <p:nvPr/>
        </p:nvSpPr>
        <p:spPr>
          <a:xfrm>
            <a:off x="2055600" y="3161520"/>
            <a:ext cx="39924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792000" y="28800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Monte Testaccio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648000" y="1584000"/>
            <a:ext cx="4608000" cy="4272840"/>
          </a:xfrm>
          <a:prstGeom prst="rect">
            <a:avLst/>
          </a:prstGeom>
          <a:ln>
            <a:noFill/>
          </a:ln>
        </p:spPr>
      </p:pic>
      <p:sp>
        <p:nvSpPr>
          <p:cNvPr id="79" name="TextShape 2"/>
          <p:cNvSpPr txBox="1"/>
          <p:nvPr/>
        </p:nvSpPr>
        <p:spPr>
          <a:xfrm>
            <a:off x="5472000" y="2088000"/>
            <a:ext cx="3528000" cy="39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Amphora Garbage to understand </a:t>
            </a:r>
            <a:r>
              <a:rPr b="1" lang="en-GB" sz="2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GB" sz="2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 interaction</a:t>
            </a:r>
            <a:r>
              <a:rPr b="0" lang="en-GB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the Ancient Rome </a:t>
            </a:r>
            <a:endParaRPr b="0" lang="en-GB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288000" y="213840"/>
            <a:ext cx="835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start from an applied case-study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800" cy="571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800" cy="571464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880" cy="155016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8000" cy="15170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600" cy="160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800" cy="57146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880" cy="155016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8000" cy="15170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600" cy="1604520"/>
          </a:xfrm>
          <a:prstGeom prst="rect">
            <a:avLst/>
          </a:prstGeom>
          <a:ln>
            <a:noFill/>
          </a:ln>
        </p:spPr>
      </p:pic>
      <p:sp>
        <p:nvSpPr>
          <p:cNvPr id="93" name="Line 1"/>
          <p:cNvSpPr/>
          <p:nvPr/>
        </p:nvSpPr>
        <p:spPr>
          <a:xfrm flipV="1">
            <a:off x="3528000" y="5328000"/>
            <a:ext cx="2808000" cy="7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2"/>
          <p:cNvSpPr/>
          <p:nvPr/>
        </p:nvSpPr>
        <p:spPr>
          <a:xfrm flipH="1" flipV="1">
            <a:off x="4104000" y="4248000"/>
            <a:ext cx="2232000" cy="93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3"/>
          <p:cNvSpPr/>
          <p:nvPr/>
        </p:nvSpPr>
        <p:spPr>
          <a:xfrm flipH="1">
            <a:off x="4176000" y="1080000"/>
            <a:ext cx="2016000" cy="504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4"/>
          <p:cNvSpPr/>
          <p:nvPr/>
        </p:nvSpPr>
        <p:spPr>
          <a:xfrm flipH="1" flipV="1">
            <a:off x="1584000" y="792000"/>
            <a:ext cx="4680000" cy="223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5"/>
          <p:cNvSpPr/>
          <p:nvPr/>
        </p:nvSpPr>
        <p:spPr>
          <a:xfrm flipH="1" flipV="1">
            <a:off x="936000" y="1296000"/>
            <a:ext cx="5328000" cy="201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6"/>
          <p:cNvSpPr/>
          <p:nvPr/>
        </p:nvSpPr>
        <p:spPr>
          <a:xfrm flipH="1" flipV="1">
            <a:off x="1800000" y="2376000"/>
            <a:ext cx="4464000" cy="1080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48000" y="549360"/>
            <a:ext cx="4285800" cy="57146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192000" y="465840"/>
            <a:ext cx="1055880" cy="155016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6264000" y="2376000"/>
            <a:ext cx="1008000" cy="151704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6336000" y="4299480"/>
            <a:ext cx="993600" cy="1604520"/>
          </a:xfrm>
          <a:prstGeom prst="rect">
            <a:avLst/>
          </a:prstGeom>
          <a:ln>
            <a:noFill/>
          </a:ln>
        </p:spPr>
      </p:pic>
      <p:sp>
        <p:nvSpPr>
          <p:cNvPr id="104" name="Line 1"/>
          <p:cNvSpPr/>
          <p:nvPr/>
        </p:nvSpPr>
        <p:spPr>
          <a:xfrm flipV="1">
            <a:off x="3528000" y="5328000"/>
            <a:ext cx="2808000" cy="7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2"/>
          <p:cNvSpPr/>
          <p:nvPr/>
        </p:nvSpPr>
        <p:spPr>
          <a:xfrm flipH="1" flipV="1">
            <a:off x="4104000" y="4248000"/>
            <a:ext cx="2232000" cy="93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3"/>
          <p:cNvSpPr/>
          <p:nvPr/>
        </p:nvSpPr>
        <p:spPr>
          <a:xfrm flipH="1">
            <a:off x="4176000" y="1080000"/>
            <a:ext cx="2016000" cy="504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4"/>
          <p:cNvSpPr/>
          <p:nvPr/>
        </p:nvSpPr>
        <p:spPr>
          <a:xfrm flipH="1" flipV="1">
            <a:off x="1584000" y="792000"/>
            <a:ext cx="4680000" cy="2232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5"/>
          <p:cNvSpPr/>
          <p:nvPr/>
        </p:nvSpPr>
        <p:spPr>
          <a:xfrm flipH="1" flipV="1">
            <a:off x="936000" y="1296000"/>
            <a:ext cx="5328000" cy="201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6"/>
          <p:cNvSpPr/>
          <p:nvPr/>
        </p:nvSpPr>
        <p:spPr>
          <a:xfrm flipH="1" flipV="1">
            <a:off x="1800000" y="2376000"/>
            <a:ext cx="4464000" cy="1080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TextShape 7"/>
          <p:cNvSpPr txBox="1"/>
          <p:nvPr/>
        </p:nvSpPr>
        <p:spPr>
          <a:xfrm>
            <a:off x="7542000" y="1152000"/>
            <a:ext cx="52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8"/>
          <p:cNvSpPr txBox="1"/>
          <p:nvPr/>
        </p:nvSpPr>
        <p:spPr>
          <a:xfrm>
            <a:off x="7542000" y="3096000"/>
            <a:ext cx="52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TextShape 9"/>
          <p:cNvSpPr txBox="1"/>
          <p:nvPr/>
        </p:nvSpPr>
        <p:spPr>
          <a:xfrm>
            <a:off x="7542000" y="5125680"/>
            <a:ext cx="52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5591160" cy="22204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4752000" y="144000"/>
            <a:ext cx="4320000" cy="331884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6519960" y="1728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5"/>
          <a:stretch/>
        </p:blipFill>
        <p:spPr>
          <a:xfrm>
            <a:off x="6879960" y="2520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rcRect l="0" t="0" r="0" b="25888"/>
          <a:stretch/>
        </p:blipFill>
        <p:spPr>
          <a:xfrm rot="21006000">
            <a:off x="2933640" y="5268960"/>
            <a:ext cx="209520" cy="6433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7"/>
          <a:srcRect l="0" t="0" r="0" b="9275"/>
          <a:stretch/>
        </p:blipFill>
        <p:spPr>
          <a:xfrm rot="204600">
            <a:off x="3099240" y="5117400"/>
            <a:ext cx="209520" cy="78768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8"/>
          <a:srcRect l="0" t="0" r="0" b="30404"/>
          <a:stretch/>
        </p:blipFill>
        <p:spPr>
          <a:xfrm rot="2269200">
            <a:off x="3276360" y="5256720"/>
            <a:ext cx="209520" cy="604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9"/>
          <a:srcRect l="0" t="0" r="0" b="35978"/>
          <a:stretch/>
        </p:blipFill>
        <p:spPr>
          <a:xfrm>
            <a:off x="1944000" y="5263200"/>
            <a:ext cx="272160" cy="6404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10"/>
          <a:srcRect l="0" t="0" r="0" b="17683"/>
          <a:stretch/>
        </p:blipFill>
        <p:spPr>
          <a:xfrm rot="1824600">
            <a:off x="2223000" y="5203080"/>
            <a:ext cx="272160" cy="8236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11"/>
          <a:stretch/>
        </p:blipFill>
        <p:spPr>
          <a:xfrm rot="15752400">
            <a:off x="5438520" y="2877480"/>
            <a:ext cx="131760" cy="4838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12"/>
          <a:stretch/>
        </p:blipFill>
        <p:spPr>
          <a:xfrm rot="114600">
            <a:off x="7854480" y="1945440"/>
            <a:ext cx="97200" cy="35676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1737360" y="2060640"/>
            <a:ext cx="28706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Mechanism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6098040" y="4824000"/>
            <a:ext cx="275796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Activity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360000" y="360000"/>
            <a:ext cx="3888000" cy="58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Historian Way</a:t>
            </a:r>
            <a:endParaRPr b="1" lang="en-GB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5591160" cy="222048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4752000" y="144000"/>
            <a:ext cx="4320000" cy="33188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6519960" y="1728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6879960" y="2520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rcRect l="0" t="0" r="0" b="25888"/>
          <a:stretch/>
        </p:blipFill>
        <p:spPr>
          <a:xfrm rot="21006000">
            <a:off x="2933640" y="5268960"/>
            <a:ext cx="209520" cy="6433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rcRect l="0" t="0" r="0" b="9275"/>
          <a:stretch/>
        </p:blipFill>
        <p:spPr>
          <a:xfrm rot="204600">
            <a:off x="3099240" y="5117400"/>
            <a:ext cx="209520" cy="7876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8"/>
          <a:srcRect l="0" t="0" r="0" b="30404"/>
          <a:stretch/>
        </p:blipFill>
        <p:spPr>
          <a:xfrm rot="2269200">
            <a:off x="3276360" y="5256720"/>
            <a:ext cx="209520" cy="6040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9"/>
          <a:srcRect l="0" t="0" r="0" b="35978"/>
          <a:stretch/>
        </p:blipFill>
        <p:spPr>
          <a:xfrm>
            <a:off x="1944000" y="5263200"/>
            <a:ext cx="272160" cy="6404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10"/>
          <a:srcRect l="0" t="0" r="0" b="17683"/>
          <a:stretch/>
        </p:blipFill>
        <p:spPr>
          <a:xfrm rot="1824600">
            <a:off x="2223000" y="5203080"/>
            <a:ext cx="272160" cy="8236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11"/>
          <a:stretch/>
        </p:blipFill>
        <p:spPr>
          <a:xfrm rot="15752400">
            <a:off x="5438520" y="2877480"/>
            <a:ext cx="131760" cy="4838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12"/>
          <a:stretch/>
        </p:blipFill>
        <p:spPr>
          <a:xfrm rot="114600">
            <a:off x="7854480" y="1945440"/>
            <a:ext cx="97200" cy="356760"/>
          </a:xfrm>
          <a:prstGeom prst="rect">
            <a:avLst/>
          </a:prstGeom>
          <a:ln>
            <a:noFill/>
          </a:ln>
        </p:spPr>
      </p:pic>
      <p:sp>
        <p:nvSpPr>
          <p:cNvPr id="140" name="TextShape 1"/>
          <p:cNvSpPr txBox="1"/>
          <p:nvPr/>
        </p:nvSpPr>
        <p:spPr>
          <a:xfrm>
            <a:off x="1499400" y="1916640"/>
            <a:ext cx="30366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Social Mechanisms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6098040" y="4824000"/>
            <a:ext cx="275796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Activity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360000" y="360000"/>
            <a:ext cx="3888000" cy="58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Modelisation</a:t>
            </a:r>
            <a:endParaRPr b="1" lang="en-GB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5688000" y="165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7032240" y="129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6"/>
          <p:cNvSpPr/>
          <p:nvPr/>
        </p:nvSpPr>
        <p:spPr>
          <a:xfrm>
            <a:off x="8064000" y="1512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7"/>
          <p:cNvSpPr/>
          <p:nvPr/>
        </p:nvSpPr>
        <p:spPr>
          <a:xfrm>
            <a:off x="108000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8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9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10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11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12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3"/>
          <p:cNvSpPr/>
          <p:nvPr/>
        </p:nvSpPr>
        <p:spPr>
          <a:xfrm>
            <a:off x="4392000" y="530424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4"/>
          <p:cNvSpPr/>
          <p:nvPr/>
        </p:nvSpPr>
        <p:spPr>
          <a:xfrm>
            <a:off x="5184000" y="5328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15"/>
          <p:cNvSpPr/>
          <p:nvPr/>
        </p:nvSpPr>
        <p:spPr>
          <a:xfrm flipH="1" flipV="1">
            <a:off x="158400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16"/>
          <p:cNvSpPr/>
          <p:nvPr/>
        </p:nvSpPr>
        <p:spPr>
          <a:xfrm flipV="1">
            <a:off x="5544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7812360" y="6412320"/>
            <a:ext cx="1136160" cy="267840"/>
          </a:xfrm>
          <a:prstGeom prst="rect">
            <a:avLst/>
          </a:prstGeom>
          <a:ln w="936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616000" y="1152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8712000" y="2160000"/>
            <a:ext cx="104040" cy="4320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4"/>
          <a:srcRect l="0" t="0" r="16417" b="-9734"/>
          <a:stretch/>
        </p:blipFill>
        <p:spPr>
          <a:xfrm>
            <a:off x="1279440" y="5764320"/>
            <a:ext cx="174960" cy="95292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5"/>
          <a:srcRect l="0" t="0" r="0" b="-23824"/>
          <a:stretch/>
        </p:blipFill>
        <p:spPr>
          <a:xfrm>
            <a:off x="1455480" y="5764320"/>
            <a:ext cx="209520" cy="107532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6"/>
          <a:srcRect l="0" t="0" r="0" b="-12562"/>
          <a:stretch/>
        </p:blipFill>
        <p:spPr>
          <a:xfrm>
            <a:off x="1666440" y="5688000"/>
            <a:ext cx="209520" cy="9774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7"/>
          <a:srcRect l="0" t="0" r="0" b="29"/>
          <a:stretch/>
        </p:blipFill>
        <p:spPr>
          <a:xfrm>
            <a:off x="1944000" y="5263200"/>
            <a:ext cx="272160" cy="10004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8"/>
          <a:srcRect l="0" t="0" r="0" b="-5288"/>
          <a:stretch/>
        </p:blipFill>
        <p:spPr>
          <a:xfrm>
            <a:off x="2193120" y="5276160"/>
            <a:ext cx="254880" cy="9874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9"/>
          <a:stretch/>
        </p:blipFill>
        <p:spPr>
          <a:xfrm>
            <a:off x="5916240" y="1100160"/>
            <a:ext cx="131760" cy="4838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10"/>
          <a:stretch/>
        </p:blipFill>
        <p:spPr>
          <a:xfrm rot="114600">
            <a:off x="8536680" y="2161800"/>
            <a:ext cx="97200" cy="356760"/>
          </a:xfrm>
          <a:prstGeom prst="rect">
            <a:avLst/>
          </a:prstGeom>
          <a:ln>
            <a:noFill/>
          </a:ln>
        </p:spPr>
      </p:pic>
      <p:sp>
        <p:nvSpPr>
          <p:cNvPr id="166" name="TextShape 1"/>
          <p:cNvSpPr txBox="1"/>
          <p:nvPr/>
        </p:nvSpPr>
        <p:spPr>
          <a:xfrm>
            <a:off x="5616000" y="44640"/>
            <a:ext cx="22046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Cultural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410040" y="3528000"/>
            <a:ext cx="2521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Economic Level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60000" y="360000"/>
            <a:ext cx="3888000" cy="58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Modelisation</a:t>
            </a:r>
            <a:endParaRPr b="1" lang="en-GB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688000" y="165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7032240" y="1296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8064000" y="1512000"/>
            <a:ext cx="599760" cy="599760"/>
          </a:xfrm>
          <a:prstGeom prst="ellipse">
            <a:avLst/>
          </a:prstGeom>
          <a:solidFill>
            <a:srgbClr val="ffcc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108000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8"/>
          <p:cNvSpPr/>
          <p:nvPr/>
        </p:nvSpPr>
        <p:spPr>
          <a:xfrm flipH="1">
            <a:off x="1584000" y="2160000"/>
            <a:ext cx="4176000" cy="3024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9"/>
          <p:cNvSpPr/>
          <p:nvPr/>
        </p:nvSpPr>
        <p:spPr>
          <a:xfrm>
            <a:off x="6287760" y="1944000"/>
            <a:ext cx="1848240" cy="72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0"/>
          <p:cNvSpPr/>
          <p:nvPr/>
        </p:nvSpPr>
        <p:spPr>
          <a:xfrm flipH="1">
            <a:off x="1440000" y="2016000"/>
            <a:ext cx="6696000" cy="3312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1"/>
          <p:cNvSpPr/>
          <p:nvPr/>
        </p:nvSpPr>
        <p:spPr>
          <a:xfrm flipV="1">
            <a:off x="6287760" y="1584000"/>
            <a:ext cx="744480" cy="3600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2"/>
          <p:cNvSpPr/>
          <p:nvPr/>
        </p:nvSpPr>
        <p:spPr>
          <a:xfrm>
            <a:off x="7632000" y="1584000"/>
            <a:ext cx="432000" cy="21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3"/>
          <p:cNvSpPr/>
          <p:nvPr/>
        </p:nvSpPr>
        <p:spPr>
          <a:xfrm>
            <a:off x="360000" y="4176000"/>
            <a:ext cx="6120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4"/>
          <p:cNvSpPr/>
          <p:nvPr/>
        </p:nvSpPr>
        <p:spPr>
          <a:xfrm>
            <a:off x="4896000" y="504000"/>
            <a:ext cx="4248000" cy="2952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TextShape 15"/>
          <p:cNvSpPr txBox="1"/>
          <p:nvPr/>
        </p:nvSpPr>
        <p:spPr>
          <a:xfrm>
            <a:off x="4703040" y="3829680"/>
            <a:ext cx="768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16"/>
          <p:cNvSpPr txBox="1"/>
          <p:nvPr/>
        </p:nvSpPr>
        <p:spPr>
          <a:xfrm>
            <a:off x="6120000" y="1237680"/>
            <a:ext cx="1043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1"/>
          <a:srcRect l="0" t="0" r="0" b="35978"/>
          <a:stretch/>
        </p:blipFill>
        <p:spPr>
          <a:xfrm>
            <a:off x="1944360" y="5263200"/>
            <a:ext cx="272160" cy="640440"/>
          </a:xfrm>
          <a:prstGeom prst="rect">
            <a:avLst/>
          </a:prstGeom>
          <a:ln>
            <a:noFill/>
          </a:ln>
        </p:spPr>
      </p:pic>
      <p:sp>
        <p:nvSpPr>
          <p:cNvPr id="183" name="CustomShape 17"/>
          <p:cNvSpPr/>
          <p:nvPr/>
        </p:nvSpPr>
        <p:spPr>
          <a:xfrm>
            <a:off x="1080360" y="5112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8"/>
          <p:cNvSpPr/>
          <p:nvPr/>
        </p:nvSpPr>
        <p:spPr>
          <a:xfrm>
            <a:off x="4392360" y="530424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9"/>
          <p:cNvSpPr/>
          <p:nvPr/>
        </p:nvSpPr>
        <p:spPr>
          <a:xfrm>
            <a:off x="5184360" y="5328000"/>
            <a:ext cx="599760" cy="599760"/>
          </a:xfrm>
          <a:prstGeom prst="ellipse">
            <a:avLst/>
          </a:prstGeom>
          <a:solidFill>
            <a:srgbClr val="ccff66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0"/>
          <p:cNvSpPr/>
          <p:nvPr/>
        </p:nvSpPr>
        <p:spPr>
          <a:xfrm flipH="1" flipV="1">
            <a:off x="1584360" y="5423760"/>
            <a:ext cx="2808000" cy="12024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21"/>
          <p:cNvSpPr/>
          <p:nvPr/>
        </p:nvSpPr>
        <p:spPr>
          <a:xfrm flipV="1">
            <a:off x="5616000" y="1872000"/>
            <a:ext cx="2736000" cy="3456000"/>
          </a:xfrm>
          <a:prstGeom prst="line">
            <a:avLst/>
          </a:prstGeom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LibreOffice/5.1.2.1.0$Linux_X86_64 LibreOffice_project/10m0$Build-1</Applicat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2015-05-14T10:56:49Z</dcterms:created>
  <dc:creator>UPF</dc:creator>
  <dc:description/>
  <dc:language>es-ES</dc:language>
  <cp:lastModifiedBy>Simon Carrignon</cp:lastModifiedBy>
  <dcterms:modified xsi:type="dcterms:W3CDTF">2016-04-11T20:04:37Z</dcterms:modified>
  <cp:revision>8</cp:revision>
  <dc:subject/>
  <dc:title>Titulo recerca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